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9"/>
    <p:restoredTop sz="94713"/>
  </p:normalViewPr>
  <p:slideViewPr>
    <p:cSldViewPr>
      <p:cViewPr varScale="1">
        <p:scale>
          <a:sx n="66" d="100"/>
          <a:sy n="66" d="100"/>
        </p:scale>
        <p:origin x="152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E2401-E6F9-4F81-872E-4A8430C9E3C3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50456-3C56-4F76-BF27-A4141B63B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9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50456-3C56-4F76-BF27-A4141B63BC7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91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DA0DA8-BCFA-9140-91A6-93C6DB291F9F}" type="datetimeFigureOut">
              <a:rPr lang="ru-RU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FC5A41-660F-C44E-AA9A-6063BB66EEC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>
              <a:defRPr/>
            </a:pPr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DA0DA8-BCFA-9140-91A6-93C6DB291F9F}" type="datetimeFigureOut">
              <a:rPr lang="ru-RU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FC5A41-660F-C44E-AA9A-6063BB66EEC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DA0DA8-BCFA-9140-91A6-93C6DB291F9F}" type="datetimeFigureOut">
              <a:rPr lang="ru-RU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FC5A41-660F-C44E-AA9A-6063BB66EEC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DA0DA8-BCFA-9140-91A6-93C6DB291F9F}" type="datetimeFigureOut">
              <a:rPr lang="ru-RU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FC5A41-660F-C44E-AA9A-6063BB66EEC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DA0DA8-BCFA-9140-91A6-93C6DB291F9F}" type="datetimeFigureOut">
              <a:rPr lang="ru-RU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FC5A41-660F-C44E-AA9A-6063BB66EEC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>
              <a:defRPr/>
            </a:pPr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>
              <a:defRPr/>
            </a:pPr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DA0DA8-BCFA-9140-91A6-93C6DB291F9F}" type="datetimeFigureOut">
              <a:rPr lang="ru-RU"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FC5A41-660F-C44E-AA9A-6063BB66EEC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>
              <a:defRPr/>
            </a:pPr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>
              <a:defRPr/>
            </a:pPr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>
              <a:defRPr/>
            </a:pPr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>
              <a:defRPr/>
            </a:pPr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DA0DA8-BCFA-9140-91A6-93C6DB291F9F}" type="datetimeFigureOut">
              <a:rPr lang="ru-RU"/>
              <a:t>06.09.2023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FC5A41-660F-C44E-AA9A-6063BB66EEC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DA0DA8-BCFA-9140-91A6-93C6DB291F9F}" type="datetimeFigureOut">
              <a:rPr lang="ru-RU"/>
              <a:t>06.09.2023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FC5A41-660F-C44E-AA9A-6063BB66EEC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DA0DA8-BCFA-9140-91A6-93C6DB291F9F}" type="datetimeFigureOut">
              <a:rPr lang="ru-RU"/>
              <a:t>06.09.2023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FC5A41-660F-C44E-AA9A-6063BB66EEC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>
              <a:defRPr/>
            </a:pPr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defRPr/>
            </a:pPr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DA0DA8-BCFA-9140-91A6-93C6DB291F9F}" type="datetimeFigureOut">
              <a:rPr lang="ru-RU"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FC5A41-660F-C44E-AA9A-6063BB66EEC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defRPr/>
            </a:pPr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DA0DA8-BCFA-9140-91A6-93C6DB291F9F}" type="datetimeFigureOut">
              <a:rPr lang="ru-RU"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FC5A41-660F-C44E-AA9A-6063BB66EEC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DA0DA8-BCFA-9140-91A6-93C6DB291F9F}" type="datetimeFigureOut">
              <a:rPr lang="ru-RU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C5A41-660F-C44E-AA9A-6063BB66EECA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248816" y="-341716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45826" y="45928"/>
            <a:ext cx="3787435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defRPr/>
            </a:pPr>
            <a:r>
              <a:rPr lang="ru-RU" sz="1200" b="1" dirty="0">
                <a:solidFill>
                  <a:srgbClr val="FFC000"/>
                </a:solidFill>
              </a:rPr>
              <a:t>Общая информация о планируемом Проекте</a:t>
            </a:r>
          </a:p>
          <a:p>
            <a:pPr algn="just">
              <a:spcBef>
                <a:spcPts val="300"/>
              </a:spcBef>
            </a:pPr>
            <a:r>
              <a:rPr lang="ru-RU" sz="1150" b="1" dirty="0">
                <a:solidFill>
                  <a:schemeClr val="bg1"/>
                </a:solidFill>
              </a:rPr>
              <a:t>Цели Проекта</a:t>
            </a:r>
            <a:r>
              <a:rPr lang="ru-RU" sz="1200" b="1" dirty="0">
                <a:solidFill>
                  <a:schemeClr val="bg1"/>
                </a:solidFill>
              </a:rPr>
              <a:t>:</a:t>
            </a:r>
          </a:p>
          <a:p>
            <a:pPr algn="just">
              <a:spcBef>
                <a:spcPts val="300"/>
              </a:spcBef>
            </a:pPr>
            <a:r>
              <a:rPr lang="ru-RU" sz="1050" dirty="0">
                <a:solidFill>
                  <a:schemeClr val="bg1"/>
                </a:solidFill>
              </a:rPr>
              <a:t>Улучшение качества жизни населения в 26 селах Кара-</a:t>
            </a:r>
            <a:r>
              <a:rPr lang="ru-RU" sz="1050" dirty="0" err="1">
                <a:solidFill>
                  <a:schemeClr val="bg1"/>
                </a:solidFill>
              </a:rPr>
              <a:t>Суйскго</a:t>
            </a:r>
            <a:r>
              <a:rPr lang="ru-RU" sz="1050" dirty="0">
                <a:solidFill>
                  <a:schemeClr val="bg1"/>
                </a:solidFill>
              </a:rPr>
              <a:t> района и 7 селах </a:t>
            </a:r>
            <a:r>
              <a:rPr lang="ru-RU" sz="1050" dirty="0" err="1">
                <a:solidFill>
                  <a:schemeClr val="bg1"/>
                </a:solidFill>
              </a:rPr>
              <a:t>Узгенского</a:t>
            </a:r>
            <a:r>
              <a:rPr lang="ru-RU" sz="1050" dirty="0">
                <a:solidFill>
                  <a:schemeClr val="bg1"/>
                </a:solidFill>
              </a:rPr>
              <a:t> района Ошской области за счёт предоставления доступа к безопасным источникам питьевой воды и улучшения качества водоснабжения, выравнивание уровней регионального развития страны.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167204" y="-32601"/>
            <a:ext cx="391039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defRPr/>
            </a:pPr>
            <a:r>
              <a:rPr lang="ru-RU" sz="1100" b="1" dirty="0">
                <a:solidFill>
                  <a:srgbClr val="FFC000"/>
                </a:solidFill>
              </a:rPr>
              <a:t>Меры по смягчению воздействий реализуются через Планы управления окружающей средой (ПУОС) Проекта и Подрядчиков. </a:t>
            </a:r>
          </a:p>
          <a:p>
            <a:pPr algn="ctr">
              <a:spcBef>
                <a:spcPts val="300"/>
              </a:spcBef>
              <a:defRPr/>
            </a:pPr>
            <a:r>
              <a:rPr lang="ru-RU" sz="1100" b="1" u="sng" dirty="0">
                <a:solidFill>
                  <a:srgbClr val="FFC000"/>
                </a:solidFill>
              </a:rPr>
              <a:t>ПУОС – часть контракта с Подрядчиками, обязательная для выполнения</a:t>
            </a:r>
            <a:r>
              <a:rPr lang="ru-RU" sz="1100" b="1" dirty="0">
                <a:solidFill>
                  <a:srgbClr val="FFC000"/>
                </a:solidFill>
              </a:rPr>
              <a:t>:</a:t>
            </a:r>
          </a:p>
          <a:p>
            <a:pPr marL="171450" indent="-1714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ru-RU" sz="1050" dirty="0">
                <a:solidFill>
                  <a:schemeClr val="bg1"/>
                </a:solidFill>
              </a:rPr>
              <a:t>Организация зон санитарной охраны (ЗСО) для объектов </a:t>
            </a:r>
            <a:r>
              <a:rPr lang="ru-RU" sz="1050">
                <a:solidFill>
                  <a:schemeClr val="bg1"/>
                </a:solidFill>
              </a:rPr>
              <a:t>систем водоснабжения.</a:t>
            </a:r>
            <a:endParaRPr lang="ru-RU" sz="1050" dirty="0">
              <a:solidFill>
                <a:schemeClr val="bg1"/>
              </a:solidFill>
            </a:endParaRPr>
          </a:p>
          <a:p>
            <a:pPr marL="171450" indent="-1714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ru-RU" sz="1050" dirty="0">
                <a:solidFill>
                  <a:schemeClr val="bg1"/>
                </a:solidFill>
              </a:rPr>
              <a:t>Учет природных рисков и опасностей (оползни, сели, паводки, наводнения) при детальном рабочем проектировании совместно с МЧС, местными властями и природоохранными органами.</a:t>
            </a:r>
          </a:p>
          <a:p>
            <a:pPr marL="171450" indent="-1714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ru-RU" sz="1050" dirty="0">
                <a:solidFill>
                  <a:schemeClr val="bg1"/>
                </a:solidFill>
              </a:rPr>
              <a:t>Качество воздуха - увлажнение подъездных дорог, пылеподавление, содержание транспорта и техники в хорошем техническом состоянии.</a:t>
            </a:r>
          </a:p>
          <a:p>
            <a:pPr marL="171450" indent="-1714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ru-RU" sz="1050" dirty="0">
                <a:solidFill>
                  <a:schemeClr val="bg1"/>
                </a:solidFill>
              </a:rPr>
              <a:t>Сохранение доходов населения - компенсация за любую временную потерю средств к существованию. </a:t>
            </a:r>
          </a:p>
          <a:p>
            <a:pPr marL="171450" indent="-1714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ru-RU" sz="1050" dirty="0">
                <a:solidFill>
                  <a:schemeClr val="bg1"/>
                </a:solidFill>
              </a:rPr>
              <a:t>Водные ресурсы – контроль рисков </a:t>
            </a:r>
            <a:r>
              <a:rPr lang="ru-RU" sz="1050" dirty="0" err="1">
                <a:solidFill>
                  <a:schemeClr val="bg1"/>
                </a:solidFill>
              </a:rPr>
              <a:t>просыпей</a:t>
            </a:r>
            <a:r>
              <a:rPr lang="ru-RU" sz="1050" dirty="0">
                <a:solidFill>
                  <a:schemeClr val="bg1"/>
                </a:solidFill>
              </a:rPr>
              <a:t>, проливов и утечек различных жидкостей (буровых растворов, ГСМ).</a:t>
            </a:r>
          </a:p>
          <a:p>
            <a:pPr marL="171450" indent="-1714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ru-RU" sz="1050" dirty="0">
                <a:solidFill>
                  <a:schemeClr val="bg1"/>
                </a:solidFill>
              </a:rPr>
              <a:t>Растительность – максимально возможное избежание вырубки деревьев и кустарников и компенсационные посадки в соотношении 1: 3.</a:t>
            </a:r>
          </a:p>
          <a:p>
            <a:pPr marL="171450" indent="-1714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ru-RU" sz="1050" dirty="0">
                <a:solidFill>
                  <a:schemeClr val="bg1"/>
                </a:solidFill>
              </a:rPr>
              <a:t>Доступ и передвижение – кратковременная потеря доступа населения к своим домовладениям и социальным объектам (школы, детские сады, больницы и ФАПы). Подготовка Подрядчиком планов по безопасности дорожного движения и возможности использования альтернативных подъездных дорог. Восстановление нарушенного дорожного покрытия.</a:t>
            </a:r>
          </a:p>
          <a:p>
            <a:pPr marL="171450" indent="-1714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ru-RU" sz="1050" dirty="0">
                <a:solidFill>
                  <a:schemeClr val="bg1"/>
                </a:solidFill>
              </a:rPr>
              <a:t>Отходы – раздельный сбор отходов, передача утилизируемых фракций специализированным компаниям для переработки; разработка Плана по обращению с асбестсодержащими отходами.</a:t>
            </a:r>
          </a:p>
          <a:p>
            <a:pPr marL="171450" indent="-1714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ru-RU" sz="1050" dirty="0">
                <a:solidFill>
                  <a:schemeClr val="bg1"/>
                </a:solidFill>
              </a:rPr>
              <a:t>Шум и вибрация – соблюдение режима работ в дневное время, использование современной строительной техники с пониженными шумовыми характеристиками.</a:t>
            </a:r>
          </a:p>
          <a:p>
            <a:pPr marL="171450" indent="-1714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ru-RU" sz="1050" dirty="0">
                <a:solidFill>
                  <a:schemeClr val="bg1"/>
                </a:solidFill>
              </a:rPr>
              <a:t>Внедрение Механизм рассмотрения обращений и жалоб (МРЖ) Проекта для оперативного решения возможных проблемных ситуаций между Подрядчиками и местным населением.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64BA56-6EBD-4858-A2A1-F0021D6B2FAB}"/>
              </a:ext>
            </a:extLst>
          </p:cNvPr>
          <p:cNvSpPr txBox="1"/>
          <p:nvPr/>
        </p:nvSpPr>
        <p:spPr bwMode="auto">
          <a:xfrm>
            <a:off x="4176464" y="76059"/>
            <a:ext cx="3910390" cy="644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1100" b="1" dirty="0">
                <a:solidFill>
                  <a:srgbClr val="FFC000"/>
                </a:solidFill>
              </a:rPr>
              <a:t>Потенциальные неблагоприятные воздействия Проекта:</a:t>
            </a:r>
          </a:p>
          <a:p>
            <a:pPr algn="just">
              <a:spcBef>
                <a:spcPts val="600"/>
              </a:spcBef>
              <a:defRPr/>
            </a:pPr>
            <a:r>
              <a:rPr lang="ru-RU" sz="1050" b="1" dirty="0">
                <a:solidFill>
                  <a:schemeClr val="bg1"/>
                </a:solidFill>
              </a:rPr>
              <a:t>Основные воздействия ожидаются во время строительных работ на следующие объекты окружающей среды</a:t>
            </a:r>
            <a:r>
              <a:rPr lang="ru-RU" sz="1050" dirty="0">
                <a:solidFill>
                  <a:schemeClr val="bg1"/>
                </a:solidFill>
              </a:rPr>
              <a:t>:</a:t>
            </a:r>
          </a:p>
          <a:p>
            <a:pPr algn="just">
              <a:spcBef>
                <a:spcPts val="600"/>
              </a:spcBef>
              <a:defRPr/>
            </a:pPr>
            <a:r>
              <a:rPr lang="ru-RU" sz="1050" u="sng" dirty="0">
                <a:solidFill>
                  <a:schemeClr val="bg1"/>
                </a:solidFill>
              </a:rPr>
              <a:t>Качество воздуха</a:t>
            </a:r>
            <a:r>
              <a:rPr lang="ru-RU" sz="1050" dirty="0">
                <a:solidFill>
                  <a:schemeClr val="bg1"/>
                </a:solidFill>
              </a:rPr>
              <a:t> - пыль от земляных работ, движения транспортных средств, выбросы от двигателей бурового оборудования и строительной техники.</a:t>
            </a:r>
          </a:p>
          <a:p>
            <a:pPr algn="just">
              <a:spcBef>
                <a:spcPts val="600"/>
              </a:spcBef>
              <a:defRPr/>
            </a:pPr>
            <a:r>
              <a:rPr lang="ru-RU" sz="1050" u="sng" dirty="0">
                <a:solidFill>
                  <a:schemeClr val="bg1"/>
                </a:solidFill>
              </a:rPr>
              <a:t>Сельские земли и участки сельскохозяйственного назначения </a:t>
            </a:r>
            <a:r>
              <a:rPr lang="ru-RU" sz="1050" dirty="0">
                <a:solidFill>
                  <a:schemeClr val="bg1"/>
                </a:solidFill>
              </a:rPr>
              <a:t>– деградация и загрязнение почвенного покрова при прокладке трубопроводов и утечек ГСМ от строительной техники.</a:t>
            </a:r>
          </a:p>
          <a:p>
            <a:pPr algn="just">
              <a:spcBef>
                <a:spcPts val="600"/>
              </a:spcBef>
              <a:defRPr/>
            </a:pPr>
            <a:r>
              <a:rPr lang="ru-RU" sz="1050" u="sng" dirty="0">
                <a:solidFill>
                  <a:schemeClr val="bg1"/>
                </a:solidFill>
              </a:rPr>
              <a:t>Качество водных ресурсов </a:t>
            </a:r>
            <a:r>
              <a:rPr lang="ru-RU" sz="1050" dirty="0">
                <a:solidFill>
                  <a:schemeClr val="bg1"/>
                </a:solidFill>
              </a:rPr>
              <a:t>– загрязнение поверхностных вод от возможных утечек ГСМ от строительной техники, от строительных отходов.</a:t>
            </a:r>
          </a:p>
          <a:p>
            <a:pPr algn="just">
              <a:spcBef>
                <a:spcPts val="600"/>
              </a:spcBef>
              <a:defRPr/>
            </a:pPr>
            <a:r>
              <a:rPr lang="ru-RU" sz="1050" u="sng" dirty="0">
                <a:solidFill>
                  <a:schemeClr val="bg1"/>
                </a:solidFill>
              </a:rPr>
              <a:t>Растительность</a:t>
            </a:r>
            <a:r>
              <a:rPr lang="ru-RU" sz="1050" dirty="0">
                <a:solidFill>
                  <a:schemeClr val="bg1"/>
                </a:solidFill>
              </a:rPr>
              <a:t> – вырубка деревьев и кустарников при прокладке водоводов и распределительных сетей, подготовке участков для водозаборов и резервуаров чистой воды.</a:t>
            </a:r>
          </a:p>
          <a:p>
            <a:pPr algn="just">
              <a:spcBef>
                <a:spcPts val="600"/>
              </a:spcBef>
              <a:defRPr/>
            </a:pPr>
            <a:r>
              <a:rPr lang="ru-RU" sz="1050" u="sng" dirty="0">
                <a:solidFill>
                  <a:schemeClr val="bg1"/>
                </a:solidFill>
              </a:rPr>
              <a:t>Временное ограничение дорожного движения и доступа жителей к своим участкам</a:t>
            </a:r>
            <a:r>
              <a:rPr lang="ru-RU" sz="1050" dirty="0">
                <a:solidFill>
                  <a:schemeClr val="bg1"/>
                </a:solidFill>
              </a:rPr>
              <a:t> при строительстве распределительной сети, нарушение дорожного покрытия, повышение рисков дорожно-транспортных происшествий.</a:t>
            </a:r>
          </a:p>
          <a:p>
            <a:pPr algn="just">
              <a:spcBef>
                <a:spcPts val="600"/>
              </a:spcBef>
              <a:defRPr/>
            </a:pPr>
            <a:r>
              <a:rPr lang="ru-RU" sz="1050" u="sng" dirty="0">
                <a:solidFill>
                  <a:schemeClr val="bg1"/>
                </a:solidFill>
              </a:rPr>
              <a:t>Отходы</a:t>
            </a:r>
            <a:r>
              <a:rPr lang="ru-RU" sz="1050" dirty="0">
                <a:solidFill>
                  <a:schemeClr val="bg1"/>
                </a:solidFill>
              </a:rPr>
              <a:t> – образование строительных отходов, отходов демонтажа существующих конструкций и излишков грунта;</a:t>
            </a:r>
          </a:p>
          <a:p>
            <a:pPr algn="just">
              <a:spcBef>
                <a:spcPts val="600"/>
              </a:spcBef>
              <a:defRPr/>
            </a:pPr>
            <a:r>
              <a:rPr lang="ru-RU" sz="1050" u="sng" dirty="0">
                <a:solidFill>
                  <a:schemeClr val="bg1"/>
                </a:solidFill>
              </a:rPr>
              <a:t>Шум и вибрация</a:t>
            </a:r>
            <a:r>
              <a:rPr lang="ru-RU" sz="1050" dirty="0">
                <a:solidFill>
                  <a:schemeClr val="bg1"/>
                </a:solidFill>
              </a:rPr>
              <a:t> - повышенный уровень воздействия при работе бурового оборудования и строительной техники, транспортировке грузов.</a:t>
            </a:r>
          </a:p>
          <a:p>
            <a:pPr algn="just">
              <a:spcBef>
                <a:spcPts val="600"/>
              </a:spcBef>
              <a:defRPr/>
            </a:pPr>
            <a:r>
              <a:rPr lang="ru-RU" sz="1050" u="sng" dirty="0">
                <a:solidFill>
                  <a:schemeClr val="bg1"/>
                </a:solidFill>
              </a:rPr>
              <a:t>Материальные историко-культурные ресурсы</a:t>
            </a:r>
            <a:r>
              <a:rPr lang="ru-RU" sz="1050" dirty="0">
                <a:solidFill>
                  <a:schemeClr val="bg1"/>
                </a:solidFill>
              </a:rPr>
              <a:t> - возможные воздействия на старинные захоронения, памятники, места размещений объектов народных поклонений и паломничества (например, мазары, мечети), и т.п. при прокладке трубопроводов и проведении других необходимых строительных работ. </a:t>
            </a:r>
          </a:p>
          <a:p>
            <a:pPr algn="just">
              <a:spcBef>
                <a:spcPts val="600"/>
              </a:spcBef>
              <a:defRPr/>
            </a:pPr>
            <a:r>
              <a:rPr lang="ru-RU" sz="1050" u="sng" dirty="0">
                <a:solidFill>
                  <a:schemeClr val="bg1"/>
                </a:solidFill>
              </a:rPr>
              <a:t>Здоровье и безопасность населения, рабочего персонала </a:t>
            </a:r>
            <a:r>
              <a:rPr lang="ru-RU" sz="1050" dirty="0">
                <a:solidFill>
                  <a:schemeClr val="bg1"/>
                </a:solidFill>
              </a:rPr>
              <a:t>- при проведении строительных работ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1050" b="1" dirty="0">
                <a:solidFill>
                  <a:schemeClr val="bg1"/>
                </a:solidFill>
              </a:rPr>
              <a:t>На этапе эксплуатации систем водоснабжения - значимых негативных экологических воздействий не ожидается</a:t>
            </a:r>
            <a:r>
              <a:rPr lang="ru-RU" sz="105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70CC61-348A-6D23-960F-0E623F9361A0}"/>
              </a:ext>
            </a:extLst>
          </p:cNvPr>
          <p:cNvSpPr txBox="1"/>
          <p:nvPr/>
        </p:nvSpPr>
        <p:spPr>
          <a:xfrm>
            <a:off x="140341" y="1358317"/>
            <a:ext cx="372341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bg1"/>
                </a:solidFill>
              </a:rPr>
              <a:t>Запланированы следующие компоненты Проекта:</a:t>
            </a:r>
          </a:p>
          <a:p>
            <a:pPr algn="just">
              <a:spcBef>
                <a:spcPts val="300"/>
              </a:spcBef>
            </a:pPr>
            <a:r>
              <a:rPr lang="ru-RU" sz="1000" u="sng" dirty="0">
                <a:solidFill>
                  <a:schemeClr val="bg1"/>
                </a:solidFill>
              </a:rPr>
              <a:t>Компонент 1. </a:t>
            </a:r>
            <a:r>
              <a:rPr lang="ru-RU" sz="1000" dirty="0">
                <a:solidFill>
                  <a:schemeClr val="bg1"/>
                </a:solidFill>
              </a:rPr>
              <a:t>Строительно-монтажные работы по организации централизованного водоснабжения для сёл Кара-</a:t>
            </a:r>
            <a:r>
              <a:rPr lang="ru-RU" sz="1000" dirty="0" err="1">
                <a:solidFill>
                  <a:schemeClr val="bg1"/>
                </a:solidFill>
              </a:rPr>
              <a:t>Суйского</a:t>
            </a:r>
            <a:r>
              <a:rPr lang="ru-RU" sz="1000" dirty="0">
                <a:solidFill>
                  <a:schemeClr val="bg1"/>
                </a:solidFill>
              </a:rPr>
              <a:t> и </a:t>
            </a:r>
            <a:r>
              <a:rPr lang="ru-RU" sz="1000" dirty="0" err="1">
                <a:solidFill>
                  <a:schemeClr val="bg1"/>
                </a:solidFill>
              </a:rPr>
              <a:t>Узгенского</a:t>
            </a:r>
            <a:r>
              <a:rPr lang="ru-RU" sz="1000" dirty="0">
                <a:solidFill>
                  <a:schemeClr val="bg1"/>
                </a:solidFill>
              </a:rPr>
              <a:t> районов.</a:t>
            </a:r>
          </a:p>
          <a:p>
            <a:pPr algn="just">
              <a:spcBef>
                <a:spcPts val="300"/>
              </a:spcBef>
            </a:pPr>
            <a:r>
              <a:rPr lang="ru-RU" sz="1000" u="sng" dirty="0">
                <a:solidFill>
                  <a:schemeClr val="bg1"/>
                </a:solidFill>
              </a:rPr>
              <a:t>Компонент 2.</a:t>
            </a:r>
            <a:r>
              <a:rPr lang="ru-RU" sz="1000" dirty="0">
                <a:solidFill>
                  <a:schemeClr val="bg1"/>
                </a:solidFill>
              </a:rPr>
              <a:t> Поставка специальной техники, оборудования для эксплуатации и технического обслуживания, оснащение лабораторий в районных  предприятиях водоснабжения.</a:t>
            </a:r>
          </a:p>
          <a:p>
            <a:pPr algn="just">
              <a:spcBef>
                <a:spcPts val="300"/>
              </a:spcBef>
            </a:pPr>
            <a:r>
              <a:rPr lang="ru-RU" sz="1000" u="sng" dirty="0">
                <a:solidFill>
                  <a:schemeClr val="bg1"/>
                </a:solidFill>
              </a:rPr>
              <a:t>Компонент 3.</a:t>
            </a:r>
            <a:r>
              <a:rPr lang="ru-RU" sz="1000" dirty="0">
                <a:solidFill>
                  <a:schemeClr val="bg1"/>
                </a:solidFill>
              </a:rPr>
              <a:t> Усиление институционального потенциала районных предприятий водоснабжения в сельских населённых пунктах, в том числе поставка </a:t>
            </a:r>
            <a:r>
              <a:rPr lang="en-US" sz="1000" dirty="0">
                <a:solidFill>
                  <a:schemeClr val="bg1"/>
                </a:solidFill>
              </a:rPr>
              <a:t>IT-</a:t>
            </a:r>
            <a:r>
              <a:rPr lang="ru-RU" sz="1000" dirty="0">
                <a:solidFill>
                  <a:schemeClr val="bg1"/>
                </a:solidFill>
              </a:rPr>
              <a:t>систем и проведение обучений.</a:t>
            </a:r>
          </a:p>
          <a:p>
            <a:pPr algn="just">
              <a:spcBef>
                <a:spcPts val="300"/>
              </a:spcBef>
            </a:pPr>
            <a:r>
              <a:rPr lang="ru-RU" sz="1000" u="sng" dirty="0">
                <a:solidFill>
                  <a:schemeClr val="bg1"/>
                </a:solidFill>
              </a:rPr>
              <a:t>Компонент 4. </a:t>
            </a:r>
            <a:r>
              <a:rPr lang="ru-RU" sz="1000" dirty="0">
                <a:solidFill>
                  <a:schemeClr val="bg1"/>
                </a:solidFill>
              </a:rPr>
              <a:t>Управление реализацией Проекта</a:t>
            </a:r>
          </a:p>
          <a:p>
            <a:pPr algn="just">
              <a:spcBef>
                <a:spcPts val="300"/>
              </a:spcBef>
            </a:pPr>
            <a:r>
              <a:rPr lang="ru-RU" sz="1000" b="1" dirty="0">
                <a:solidFill>
                  <a:schemeClr val="bg1"/>
                </a:solidFill>
              </a:rPr>
              <a:t>Исполнительным агентством Проекта </a:t>
            </a:r>
            <a:r>
              <a:rPr lang="ru-RU" sz="1000" dirty="0">
                <a:solidFill>
                  <a:schemeClr val="bg1"/>
                </a:solidFill>
              </a:rPr>
              <a:t>является Государственное агентство архитектуры, строительства и жилищно-коммунального хозяйства при Кабинете министров Кыргызской Республики (ДРПВВ) и ГРП.</a:t>
            </a:r>
          </a:p>
          <a:p>
            <a:pPr algn="just">
              <a:spcBef>
                <a:spcPts val="300"/>
              </a:spcBef>
            </a:pPr>
            <a:r>
              <a:rPr lang="ru-RU" sz="1000" b="1" dirty="0">
                <a:solidFill>
                  <a:schemeClr val="bg1"/>
                </a:solidFill>
              </a:rPr>
              <a:t>Источник финансирования Проекта:</a:t>
            </a:r>
            <a:r>
              <a:rPr lang="ru-RU" sz="1000" dirty="0">
                <a:solidFill>
                  <a:schemeClr val="bg1"/>
                </a:solidFill>
              </a:rPr>
              <a:t> кредитные средства Евразийского фонда стабилизации и развития (ЕФСР) при со-финансировании Правительства Кыргызской Республики.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C64244-919A-D4EC-C3CE-BABEC0BDD73C}"/>
              </a:ext>
            </a:extLst>
          </p:cNvPr>
          <p:cNvSpPr txBox="1"/>
          <p:nvPr/>
        </p:nvSpPr>
        <p:spPr>
          <a:xfrm>
            <a:off x="807265" y="6482271"/>
            <a:ext cx="2351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Территория реализации Проекта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17A2D2F-3677-BECE-DE71-23E7F17ED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763" y="4492681"/>
            <a:ext cx="2078733" cy="19740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48" y="-13133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216597" y="164728"/>
            <a:ext cx="3840291" cy="6794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FFC000"/>
                </a:solidFill>
              </a:rPr>
              <a:t>Ожидаемые положительные воздействия Проекта</a:t>
            </a:r>
            <a:r>
              <a:rPr lang="ru-RU" sz="1000" u="sng" dirty="0">
                <a:solidFill>
                  <a:srgbClr val="FFC000"/>
                </a:solidFill>
              </a:rPr>
              <a:t>:</a:t>
            </a:r>
          </a:p>
          <a:p>
            <a:pPr marL="171450" lvl="0" indent="-17145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000" dirty="0">
                <a:solidFill>
                  <a:schemeClr val="bg1"/>
                </a:solidFill>
              </a:rPr>
              <a:t>Население получит устойчивый доступ к качественной питьевой воде, качество его жизни улучшится.</a:t>
            </a:r>
          </a:p>
          <a:p>
            <a:pPr marL="171450" lvl="0" indent="-17145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000" dirty="0">
                <a:solidFill>
                  <a:schemeClr val="bg1"/>
                </a:solidFill>
              </a:rPr>
              <a:t>Снизятся риски для здоровья населения, особенно связанные с заболеваниями, переносимыми через воду (например, острые кишечные инфекции и гепатит А).</a:t>
            </a:r>
          </a:p>
          <a:p>
            <a:pPr marL="171450" lvl="0" indent="-17145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000" dirty="0">
                <a:solidFill>
                  <a:schemeClr val="bg1"/>
                </a:solidFill>
              </a:rPr>
              <a:t>Время и другие ресурсы, которые раньше затрачивались населением на обеспечение питьевой водой, освободятся на другие потребности и деятельность людей. </a:t>
            </a:r>
          </a:p>
          <a:p>
            <a:pPr lvl="0" algn="just">
              <a:spcBef>
                <a:spcPts val="600"/>
              </a:spcBef>
              <a:defRPr/>
            </a:pPr>
            <a:r>
              <a:rPr lang="ru-RU" sz="1000" b="1" dirty="0">
                <a:solidFill>
                  <a:srgbClr val="FFC000"/>
                </a:solidFill>
              </a:rPr>
              <a:t>Ожидаемые отрицательные воздействия Проекта в социальной сфере:</a:t>
            </a:r>
          </a:p>
          <a:p>
            <a:pPr marL="171450" lvl="0" indent="-17145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000" dirty="0">
                <a:solidFill>
                  <a:schemeClr val="bg1"/>
                </a:solidFill>
              </a:rPr>
              <a:t>Возможное увеличение расходов на питьевую воду (повышение тарифов). 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000" dirty="0">
                <a:solidFill>
                  <a:schemeClr val="bg1"/>
                </a:solidFill>
              </a:rPr>
              <a:t>Возможное попадание некоторых земельных участков, на которых сейчас расположены дома, а также сады, посевы, сенокосы - в зоны санитарной охраны (ЗСО) водозаборных сооружений, резервуаров для чистой воды, водоводов, и наложение ограничений на использование этих участков для строительства домов, посадки высоких деревьев, размещения туалетов, подсобных помещений для скота, птицы, и др.).</a:t>
            </a:r>
          </a:p>
          <a:p>
            <a:pPr algn="just">
              <a:spcBef>
                <a:spcPts val="600"/>
              </a:spcBef>
              <a:defRPr/>
            </a:pPr>
            <a:r>
              <a:rPr lang="ru-RU" sz="1000" b="1" dirty="0">
                <a:solidFill>
                  <a:srgbClr val="FFC000"/>
                </a:solidFill>
              </a:rPr>
              <a:t>Смягчающие мероприятия по социальным воздействиям: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000" dirty="0">
                <a:solidFill>
                  <a:schemeClr val="bg1"/>
                </a:solidFill>
              </a:rPr>
              <a:t>Поддержка уязвимых лиц по оплате услуг водоснабжения со стороны местного сообщества и ОМСУ.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000" dirty="0">
                <a:solidFill>
                  <a:schemeClr val="bg1"/>
                </a:solidFill>
              </a:rPr>
              <a:t>Компенсации для жителей, чьи земельные участки попадают в зоны санитарной охраны (ЗСО) и могут быть затронуты ограничениями на некоторые виды деятельности на этих участках.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000" dirty="0">
                <a:solidFill>
                  <a:schemeClr val="bg1"/>
                </a:solidFill>
              </a:rPr>
              <a:t>Использование в проектных селах Механизма рассмотрения обращений и жалоб (МРЖ) поможет оперативно разрешать проблемные ситуации самым эффективным образом с учетом всех аспектов жизни местного населения.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000" dirty="0">
                <a:solidFill>
                  <a:schemeClr val="bg1"/>
                </a:solidFill>
              </a:rPr>
              <a:t>Детальный План переселения и изъятия земли (будет разработан на стадии детального рабочего проектирования) станет основой для системной работы со всеми домохозяйствами, которые окажутся под воздействием проектных работ, и будет учитывать все важнейшие аспекты жизни местных жителей.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378177" y="180217"/>
            <a:ext cx="1717823" cy="63478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defRPr/>
            </a:pPr>
            <a:r>
              <a:rPr lang="ru-RU" sz="1050" b="1" dirty="0">
                <a:solidFill>
                  <a:srgbClr val="FFC000"/>
                </a:solidFill>
              </a:rPr>
              <a:t>Села , включенные </a:t>
            </a:r>
          </a:p>
          <a:p>
            <a:pPr algn="just">
              <a:defRPr/>
            </a:pPr>
            <a:r>
              <a:rPr lang="ru-RU" sz="1100" b="1" dirty="0">
                <a:solidFill>
                  <a:srgbClr val="FFC000"/>
                </a:solidFill>
              </a:rPr>
              <a:t>в проект</a:t>
            </a:r>
          </a:p>
          <a:p>
            <a:pPr algn="just">
              <a:defRPr/>
            </a:pPr>
            <a:r>
              <a:rPr lang="ru-RU" sz="1100" b="1" u="sng" dirty="0" err="1">
                <a:solidFill>
                  <a:schemeClr val="bg1"/>
                </a:solidFill>
              </a:rPr>
              <a:t>Узгенский</a:t>
            </a:r>
            <a:r>
              <a:rPr lang="ru-RU" sz="1100" b="1" u="sng" dirty="0">
                <a:solidFill>
                  <a:schemeClr val="bg1"/>
                </a:solidFill>
              </a:rPr>
              <a:t> район</a:t>
            </a:r>
            <a:r>
              <a:rPr lang="ru-RU" sz="1100" b="1" dirty="0">
                <a:solidFill>
                  <a:schemeClr val="bg1"/>
                </a:solidFill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err="1">
                <a:solidFill>
                  <a:schemeClr val="bg1"/>
                </a:solidFill>
              </a:rPr>
              <a:t>Аюу</a:t>
            </a:r>
            <a:endParaRPr lang="ru-RU" sz="11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err="1">
                <a:solidFill>
                  <a:schemeClr val="bg1"/>
                </a:solidFill>
              </a:rPr>
              <a:t>Жаңы-Айыл</a:t>
            </a:r>
            <a:endParaRPr lang="ru-RU" sz="11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err="1">
                <a:solidFill>
                  <a:schemeClr val="bg1"/>
                </a:solidFill>
              </a:rPr>
              <a:t>Кайрат</a:t>
            </a:r>
            <a:endParaRPr lang="ru-RU" sz="11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err="1">
                <a:solidFill>
                  <a:schemeClr val="bg1"/>
                </a:solidFill>
              </a:rPr>
              <a:t>Куттурган</a:t>
            </a:r>
            <a:endParaRPr lang="ru-RU" sz="11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Токтогул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err="1">
                <a:solidFill>
                  <a:schemeClr val="bg1"/>
                </a:solidFill>
              </a:rPr>
              <a:t>Зергер</a:t>
            </a:r>
            <a:endParaRPr lang="ru-RU" sz="11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Салам-Алик</a:t>
            </a:r>
          </a:p>
          <a:p>
            <a:pPr algn="just">
              <a:defRPr/>
            </a:pPr>
            <a:r>
              <a:rPr lang="ru-RU" sz="1100" b="1" u="sng" dirty="0">
                <a:solidFill>
                  <a:schemeClr val="bg1"/>
                </a:solidFill>
              </a:rPr>
              <a:t>Кара-</a:t>
            </a:r>
            <a:r>
              <a:rPr lang="ru-RU" sz="1100" b="1" u="sng" dirty="0" err="1">
                <a:solidFill>
                  <a:schemeClr val="bg1"/>
                </a:solidFill>
              </a:rPr>
              <a:t>Суйский</a:t>
            </a:r>
            <a:r>
              <a:rPr lang="ru-RU" sz="1100" b="1" u="sng" dirty="0">
                <a:solidFill>
                  <a:schemeClr val="bg1"/>
                </a:solidFill>
              </a:rPr>
              <a:t> район</a:t>
            </a:r>
            <a:r>
              <a:rPr lang="ru-RU" sz="1100" b="1" dirty="0">
                <a:solidFill>
                  <a:schemeClr val="bg1"/>
                </a:solidFill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Жаны-Арык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Ак-Терек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Правда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Бек-Жар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Алгабас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err="1">
                <a:solidFill>
                  <a:schemeClr val="bg1"/>
                </a:solidFill>
              </a:rPr>
              <a:t>Каарман</a:t>
            </a:r>
            <a:endParaRPr lang="ru-RU" sz="11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err="1">
                <a:solidFill>
                  <a:schemeClr val="bg1"/>
                </a:solidFill>
              </a:rPr>
              <a:t>Жоош</a:t>
            </a:r>
            <a:endParaRPr lang="ru-RU" sz="11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уч. Кызыл-Тал </a:t>
            </a:r>
            <a:r>
              <a:rPr lang="ru-RU" sz="1100" dirty="0" err="1">
                <a:solidFill>
                  <a:schemeClr val="bg1"/>
                </a:solidFill>
              </a:rPr>
              <a:t>с.Жоош</a:t>
            </a:r>
            <a:endParaRPr lang="ru-RU" sz="11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Социализм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err="1">
                <a:solidFill>
                  <a:schemeClr val="bg1"/>
                </a:solidFill>
              </a:rPr>
              <a:t>Учкун</a:t>
            </a:r>
            <a:endParaRPr lang="ru-RU" sz="11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Октябрь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err="1">
                <a:solidFill>
                  <a:schemeClr val="bg1"/>
                </a:solidFill>
              </a:rPr>
              <a:t>Мады</a:t>
            </a:r>
            <a:endParaRPr lang="ru-RU" sz="11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err="1">
                <a:solidFill>
                  <a:schemeClr val="bg1"/>
                </a:solidFill>
              </a:rPr>
              <a:t>Чагыр</a:t>
            </a:r>
            <a:endParaRPr lang="ru-RU" sz="11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err="1">
                <a:solidFill>
                  <a:schemeClr val="bg1"/>
                </a:solidFill>
              </a:rPr>
              <a:t>Асанчек</a:t>
            </a:r>
            <a:endParaRPr lang="ru-RU" sz="11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err="1">
                <a:solidFill>
                  <a:schemeClr val="bg1"/>
                </a:solidFill>
              </a:rPr>
              <a:t>Кыргызчек</a:t>
            </a:r>
            <a:endParaRPr lang="ru-RU" sz="11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err="1">
                <a:solidFill>
                  <a:schemeClr val="bg1"/>
                </a:solidFill>
              </a:rPr>
              <a:t>Беш-Мойнок</a:t>
            </a:r>
            <a:endParaRPr lang="ru-RU" sz="11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err="1">
                <a:solidFill>
                  <a:schemeClr val="bg1"/>
                </a:solidFill>
              </a:rPr>
              <a:t>Лангар</a:t>
            </a:r>
            <a:endParaRPr lang="ru-RU" sz="11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err="1">
                <a:solidFill>
                  <a:schemeClr val="bg1"/>
                </a:solidFill>
              </a:rPr>
              <a:t>Осмон</a:t>
            </a:r>
            <a:endParaRPr lang="ru-RU" sz="11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Алим-Тепе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Кызыл-</a:t>
            </a:r>
            <a:r>
              <a:rPr lang="ru-RU" sz="1100" dirty="0" err="1">
                <a:solidFill>
                  <a:schemeClr val="bg1"/>
                </a:solidFill>
              </a:rPr>
              <a:t>Мээнет</a:t>
            </a:r>
            <a:endParaRPr lang="ru-RU" sz="11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Топ-Терек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Шарк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Медресе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err="1">
                <a:solidFill>
                  <a:schemeClr val="bg1"/>
                </a:solidFill>
              </a:rPr>
              <a:t>Фуркат</a:t>
            </a:r>
            <a:endParaRPr lang="ru-RU" sz="11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err="1">
                <a:solidFill>
                  <a:schemeClr val="bg1"/>
                </a:solidFill>
              </a:rPr>
              <a:t>Таштак</a:t>
            </a:r>
            <a:endParaRPr lang="ru-RU" sz="11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Маданият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8851714" y="1051347"/>
            <a:ext cx="3146324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900"/>
              </a:spcBef>
              <a:defRPr/>
            </a:pPr>
            <a:r>
              <a:rPr lang="ru-RU" sz="1400" b="1" dirty="0">
                <a:solidFill>
                  <a:srgbClr val="FFC000"/>
                </a:solidFill>
              </a:rPr>
              <a:t>Проект по улучшению системы водоснабжения и водоотведения в Кара-</a:t>
            </a:r>
            <a:r>
              <a:rPr lang="ru-RU" sz="1400" b="1" dirty="0" err="1">
                <a:solidFill>
                  <a:srgbClr val="FFC000"/>
                </a:solidFill>
              </a:rPr>
              <a:t>Суйском</a:t>
            </a:r>
            <a:r>
              <a:rPr lang="ru-RU" sz="1400" b="1" dirty="0">
                <a:solidFill>
                  <a:srgbClr val="FFC000"/>
                </a:solidFill>
              </a:rPr>
              <a:t> и </a:t>
            </a:r>
            <a:r>
              <a:rPr lang="ru-RU" sz="1400" b="1" dirty="0" err="1">
                <a:solidFill>
                  <a:srgbClr val="FFC000"/>
                </a:solidFill>
              </a:rPr>
              <a:t>Узгенском</a:t>
            </a:r>
            <a:r>
              <a:rPr lang="ru-RU" sz="1400" b="1" dirty="0">
                <a:solidFill>
                  <a:srgbClr val="FFC000"/>
                </a:solidFill>
              </a:rPr>
              <a:t> районах Ошской области Кыргызской Республики  </a:t>
            </a:r>
          </a:p>
          <a:p>
            <a:pPr algn="ctr">
              <a:spcBef>
                <a:spcPts val="900"/>
              </a:spcBef>
              <a:defRPr/>
            </a:pPr>
            <a:r>
              <a:rPr lang="ru-RU" sz="1400" b="1" dirty="0">
                <a:solidFill>
                  <a:srgbClr val="FFC000"/>
                </a:solidFill>
              </a:rPr>
              <a:t>Технико-экономическое </a:t>
            </a:r>
            <a:br>
              <a:rPr lang="ru-RU" sz="1400" b="1" dirty="0">
                <a:solidFill>
                  <a:srgbClr val="FFC000"/>
                </a:solidFill>
              </a:rPr>
            </a:br>
            <a:r>
              <a:rPr lang="ru-RU" sz="1400" b="1" dirty="0">
                <a:solidFill>
                  <a:srgbClr val="FFC000"/>
                </a:solidFill>
              </a:rPr>
              <a:t>обоснование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3017AF-DD5B-7D47-8753-EEE78F6B385D}"/>
              </a:ext>
            </a:extLst>
          </p:cNvPr>
          <p:cNvSpPr txBox="1"/>
          <p:nvPr/>
        </p:nvSpPr>
        <p:spPr>
          <a:xfrm>
            <a:off x="5878991" y="4710387"/>
            <a:ext cx="2529630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Со всеми жалобами, вопросами и предложениями обращайтесь по адресу: </a:t>
            </a:r>
            <a:r>
              <a:rPr lang="ru-RU" sz="1000" dirty="0" err="1">
                <a:solidFill>
                  <a:schemeClr val="accent1">
                    <a:lumMod val="50000"/>
                  </a:schemeClr>
                </a:solidFill>
              </a:rPr>
              <a:t>г.Бишкек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, Государственное агентство архитектуры, строительства и жилищно-коммунального хозяйства при Кабинете Министров Кыргызской Республики, Департамент развития питьевого водоснабжения:</a:t>
            </a:r>
          </a:p>
          <a:p>
            <a:r>
              <a:rPr lang="ru-RU" sz="1000" dirty="0" err="1">
                <a:solidFill>
                  <a:schemeClr val="accent1">
                    <a:lumMod val="50000"/>
                  </a:schemeClr>
                </a:solidFill>
              </a:rPr>
              <a:t>Халов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 Ш.К. тел: 0502025763 </a:t>
            </a:r>
            <a:endParaRPr lang="en-US" sz="1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e-mail: khalov1961@mail.ru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000" dirty="0" err="1">
                <a:solidFill>
                  <a:schemeClr val="accent1">
                    <a:lumMod val="50000"/>
                  </a:schemeClr>
                </a:solidFill>
              </a:rPr>
              <a:t>Орозбакиева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 Ш.Г. Тел: 0556142351</a:t>
            </a:r>
            <a:endParaRPr lang="en-US" sz="1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e-mail</a:t>
            </a:r>
            <a:r>
              <a:rPr lang="en-US" sz="1000">
                <a:solidFill>
                  <a:schemeClr val="accent1">
                    <a:lumMod val="50000"/>
                  </a:schemeClr>
                </a:solidFill>
              </a:rPr>
              <a:t>: orozbakieva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@mail.ru</a:t>
            </a: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B15578-602E-5E4B-B62A-F70898495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988" y="2512024"/>
            <a:ext cx="1558120" cy="20774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1E01BDB-52EB-49D7-AFDC-E041BAB9B5A1}"/>
              </a:ext>
            </a:extLst>
          </p:cNvPr>
          <p:cNvSpPr txBox="1"/>
          <p:nvPr/>
        </p:nvSpPr>
        <p:spPr bwMode="auto">
          <a:xfrm>
            <a:off x="8540063" y="6350707"/>
            <a:ext cx="3624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sz="1600" dirty="0">
                <a:solidFill>
                  <a:schemeClr val="bg1"/>
                </a:solidFill>
              </a:rPr>
              <a:t>18-19 c</a:t>
            </a:r>
            <a:r>
              <a:rPr lang="ru-RU" sz="1600" dirty="0" err="1">
                <a:solidFill>
                  <a:schemeClr val="bg1"/>
                </a:solidFill>
              </a:rPr>
              <a:t>ентября</a:t>
            </a:r>
            <a:r>
              <a:rPr lang="ru-RU" sz="1600" dirty="0">
                <a:solidFill>
                  <a:schemeClr val="bg1"/>
                </a:solidFill>
              </a:rPr>
              <a:t> 2023 г.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635824-C55E-F4D5-E670-0FB7CE1A5D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0972" y="2852936"/>
            <a:ext cx="2384444" cy="31792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F7542F-D695-1E83-A876-6F05CC1441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33" y="380296"/>
            <a:ext cx="2617388" cy="19630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EA8401-4FEA-ED12-3E43-EDAE59FD248A}"/>
              </a:ext>
            </a:extLst>
          </p:cNvPr>
          <p:cNvSpPr txBox="1"/>
          <p:nvPr/>
        </p:nvSpPr>
        <p:spPr>
          <a:xfrm>
            <a:off x="8978029" y="6095330"/>
            <a:ext cx="27638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ОБЩЕСТВЕННЫЕ СЛУШАНИЯ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71890-6D97-7E0A-0DA8-115B1939E395}"/>
              </a:ext>
            </a:extLst>
          </p:cNvPr>
          <p:cNvSpPr txBox="1"/>
          <p:nvPr/>
        </p:nvSpPr>
        <p:spPr>
          <a:xfrm>
            <a:off x="8914620" y="321249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         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98F68F-FEB8-05F3-02AA-EB95F2C462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3484" y="89265"/>
            <a:ext cx="5463473" cy="6976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C80B1F8-4E2A-1466-42B4-30AA0AE32F34}"/>
              </a:ext>
            </a:extLst>
          </p:cNvPr>
          <p:cNvSpPr txBox="1"/>
          <p:nvPr/>
        </p:nvSpPr>
        <p:spPr>
          <a:xfrm>
            <a:off x="3715474" y="2963648"/>
            <a:ext cx="7616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	 	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C74E0CC-834A-5E8A-F6B8-8876D420D5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4620" y="650360"/>
            <a:ext cx="5943600" cy="6492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1965</TotalTime>
  <Words>1041</Words>
  <Application>Microsoft Office PowerPoint</Application>
  <DocSecurity>0</DocSecurity>
  <PresentationFormat>Широкоэкранный</PresentationFormat>
  <Paragraphs>96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Djamila Aitmatova</dc:creator>
  <cp:keywords/>
  <dc:description/>
  <cp:lastModifiedBy>Tatiana Laperdina</cp:lastModifiedBy>
  <cp:revision>60</cp:revision>
  <dcterms:created xsi:type="dcterms:W3CDTF">2023-08-11T16:03:31Z</dcterms:created>
  <dcterms:modified xsi:type="dcterms:W3CDTF">2023-09-06T05:49:49Z</dcterms:modified>
  <cp:category/>
  <dc:identifier/>
  <cp:contentStatus/>
  <dc:language/>
  <cp:version/>
</cp:coreProperties>
</file>